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Heebo Light" pitchFamily="2" charset="-79"/>
      <p:regular r:id="rId11"/>
    </p:embeddedFont>
    <p:embeddedFont>
      <p:font typeface="Montserrat" panose="00000500000000000000" pitchFamily="2" charset="0"/>
      <p:regular r:id="rId12"/>
    </p:embeddedFont>
    <p:embeddedFont>
      <p:font typeface="Syne" panose="020B0604020202020204" charset="0"/>
      <p:regular r:id="rId13"/>
    </p:embeddedFont>
    <p:embeddedFont>
      <p:font typeface="Syne Extra Bold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1" d="100"/>
          <a:sy n="61" d="100"/>
        </p:scale>
        <p:origin x="61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63540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0">
            <a:extLst>
              <a:ext uri="{FF2B5EF4-FFF2-40B4-BE49-F238E27FC236}">
                <a16:creationId xmlns:a16="http://schemas.microsoft.com/office/drawing/2014/main" id="{8F220921-0DD3-1538-111E-9AA8DBE16CAF}"/>
              </a:ext>
            </a:extLst>
          </p:cNvPr>
          <p:cNvSpPr/>
          <p:nvPr/>
        </p:nvSpPr>
        <p:spPr>
          <a:xfrm>
            <a:off x="793790" y="176057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group memebers</a:t>
            </a:r>
            <a:endParaRPr lang="en-US" sz="2200" dirty="0"/>
          </a:p>
        </p:txBody>
      </p:sp>
      <p:sp>
        <p:nvSpPr>
          <p:cNvPr id="13" name="Text 1">
            <a:extLst>
              <a:ext uri="{FF2B5EF4-FFF2-40B4-BE49-F238E27FC236}">
                <a16:creationId xmlns:a16="http://schemas.microsoft.com/office/drawing/2014/main" id="{816D55B4-0039-3516-1F38-87355038E426}"/>
              </a:ext>
            </a:extLst>
          </p:cNvPr>
          <p:cNvSpPr/>
          <p:nvPr/>
        </p:nvSpPr>
        <p:spPr>
          <a:xfrm>
            <a:off x="793790" y="256853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Furtuna G/Slassie                               mit/</a:t>
            </a:r>
            <a:r>
              <a:rPr lang="en-US" sz="1750" dirty="0" err="1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ur</a:t>
            </a: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/046/12</a:t>
            </a:r>
            <a:endParaRPr lang="en-US" sz="1750" dirty="0"/>
          </a:p>
        </p:txBody>
      </p:sp>
      <p:sp>
        <p:nvSpPr>
          <p:cNvPr id="14" name="Text 2">
            <a:extLst>
              <a:ext uri="{FF2B5EF4-FFF2-40B4-BE49-F238E27FC236}">
                <a16:creationId xmlns:a16="http://schemas.microsoft.com/office/drawing/2014/main" id="{0DED9379-DBEF-4081-A583-BE261C855FE1}"/>
              </a:ext>
            </a:extLst>
          </p:cNvPr>
          <p:cNvSpPr/>
          <p:nvPr/>
        </p:nvSpPr>
        <p:spPr>
          <a:xfrm>
            <a:off x="793790" y="301073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Betelhem Haftu                                   mit/</a:t>
            </a:r>
            <a:r>
              <a:rPr lang="en-US" sz="1750" dirty="0" err="1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ur</a:t>
            </a: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/159/12</a:t>
            </a:r>
            <a:endParaRPr lang="en-US" sz="1750" dirty="0"/>
          </a:p>
        </p:txBody>
      </p:sp>
      <p:sp>
        <p:nvSpPr>
          <p:cNvPr id="15" name="Text 3">
            <a:extLst>
              <a:ext uri="{FF2B5EF4-FFF2-40B4-BE49-F238E27FC236}">
                <a16:creationId xmlns:a16="http://schemas.microsoft.com/office/drawing/2014/main" id="{BC6A6085-0D18-30A8-9A66-48FD430663FF}"/>
              </a:ext>
            </a:extLst>
          </p:cNvPr>
          <p:cNvSpPr/>
          <p:nvPr/>
        </p:nvSpPr>
        <p:spPr>
          <a:xfrm>
            <a:off x="793790" y="345293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Meles Mengesha                                 mit/</a:t>
            </a:r>
            <a:r>
              <a:rPr lang="en-US" sz="1750" dirty="0" err="1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ur</a:t>
            </a: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/ 298/12</a:t>
            </a:r>
            <a:endParaRPr lang="en-US" sz="1750" dirty="0"/>
          </a:p>
        </p:txBody>
      </p:sp>
      <p:sp>
        <p:nvSpPr>
          <p:cNvPr id="16" name="Text 4">
            <a:extLst>
              <a:ext uri="{FF2B5EF4-FFF2-40B4-BE49-F238E27FC236}">
                <a16:creationId xmlns:a16="http://schemas.microsoft.com/office/drawing/2014/main" id="{BBD13BE3-A25E-C187-1B27-32DE7BB91D5D}"/>
              </a:ext>
            </a:extLst>
          </p:cNvPr>
          <p:cNvSpPr/>
          <p:nvPr/>
        </p:nvSpPr>
        <p:spPr>
          <a:xfrm>
            <a:off x="793790" y="389513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4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Ayda Angesom                                     mit/</a:t>
            </a:r>
            <a:r>
              <a:rPr lang="en-US" sz="1750" dirty="0" err="1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ur</a:t>
            </a: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/ 158/12</a:t>
            </a:r>
            <a:endParaRPr lang="en-US" sz="1750" dirty="0"/>
          </a:p>
        </p:txBody>
      </p:sp>
      <p:sp>
        <p:nvSpPr>
          <p:cNvPr id="17" name="Text 5">
            <a:extLst>
              <a:ext uri="{FF2B5EF4-FFF2-40B4-BE49-F238E27FC236}">
                <a16:creationId xmlns:a16="http://schemas.microsoft.com/office/drawing/2014/main" id="{78A861B7-97A7-514C-004A-4A0D6C2559AF}"/>
              </a:ext>
            </a:extLst>
          </p:cNvPr>
          <p:cNvSpPr/>
          <p:nvPr/>
        </p:nvSpPr>
        <p:spPr>
          <a:xfrm>
            <a:off x="793790" y="433732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5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Yorkabel Ngatu                                    mit/ur/190/12</a:t>
            </a:r>
            <a:endParaRPr lang="en-US" sz="1750" dirty="0"/>
          </a:p>
        </p:txBody>
      </p:sp>
      <p:sp>
        <p:nvSpPr>
          <p:cNvPr id="18" name="Text 6">
            <a:extLst>
              <a:ext uri="{FF2B5EF4-FFF2-40B4-BE49-F238E27FC236}">
                <a16:creationId xmlns:a16="http://schemas.microsoft.com/office/drawing/2014/main" id="{AD681489-83C4-F67F-A62C-798842CB1180}"/>
              </a:ext>
            </a:extLst>
          </p:cNvPr>
          <p:cNvSpPr/>
          <p:nvPr/>
        </p:nvSpPr>
        <p:spPr>
          <a:xfrm>
            <a:off x="793790" y="477952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6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Meles H/Slassie                                    mit/ur/101/12</a:t>
            </a:r>
            <a:endParaRPr lang="en-US" sz="1750" dirty="0"/>
          </a:p>
        </p:txBody>
      </p:sp>
      <p:sp>
        <p:nvSpPr>
          <p:cNvPr id="19" name="Text 7">
            <a:extLst>
              <a:ext uri="{FF2B5EF4-FFF2-40B4-BE49-F238E27FC236}">
                <a16:creationId xmlns:a16="http://schemas.microsoft.com/office/drawing/2014/main" id="{F7F23C1B-9287-BADD-D0BC-DFB9CD8F8475}"/>
              </a:ext>
            </a:extLst>
          </p:cNvPr>
          <p:cNvSpPr/>
          <p:nvPr/>
        </p:nvSpPr>
        <p:spPr>
          <a:xfrm>
            <a:off x="793790" y="522172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7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Makda Haile                                          mit/</a:t>
            </a:r>
            <a:r>
              <a:rPr lang="en-US" sz="1750" dirty="0" err="1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ur</a:t>
            </a: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/231/12</a:t>
            </a:r>
            <a:endParaRPr lang="en-US" sz="1750" dirty="0"/>
          </a:p>
        </p:txBody>
      </p:sp>
      <p:sp>
        <p:nvSpPr>
          <p:cNvPr id="20" name="Text 8">
            <a:extLst>
              <a:ext uri="{FF2B5EF4-FFF2-40B4-BE49-F238E27FC236}">
                <a16:creationId xmlns:a16="http://schemas.microsoft.com/office/drawing/2014/main" id="{AF5FA319-08FD-5695-CE0C-216435BD72FF}"/>
              </a:ext>
            </a:extLst>
          </p:cNvPr>
          <p:cNvSpPr/>
          <p:nvPr/>
        </p:nvSpPr>
        <p:spPr>
          <a:xfrm>
            <a:off x="793790" y="566392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8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Yemane G/Michael                              </a:t>
            </a:r>
            <a:r>
              <a:rPr lang="en-US" sz="1750" dirty="0" err="1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mit</a:t>
            </a: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/</a:t>
            </a:r>
            <a:r>
              <a:rPr lang="en-US" sz="1750" dirty="0" err="1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ur</a:t>
            </a: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/273/12</a:t>
            </a:r>
            <a:endParaRPr lang="en-US" sz="1750" dirty="0"/>
          </a:p>
        </p:txBody>
      </p:sp>
      <p:sp>
        <p:nvSpPr>
          <p:cNvPr id="21" name="Text 9">
            <a:extLst>
              <a:ext uri="{FF2B5EF4-FFF2-40B4-BE49-F238E27FC236}">
                <a16:creationId xmlns:a16="http://schemas.microsoft.com/office/drawing/2014/main" id="{9FFBFA66-87A9-B704-E8A4-A62AC0C4A175}"/>
              </a:ext>
            </a:extLst>
          </p:cNvPr>
          <p:cNvSpPr/>
          <p:nvPr/>
        </p:nvSpPr>
        <p:spPr>
          <a:xfrm>
            <a:off x="793790" y="610612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9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Michiale Adhanom                               </a:t>
            </a:r>
            <a:r>
              <a:rPr lang="en-US" sz="1750" dirty="0" err="1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mit</a:t>
            </a: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/ur/166/12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38206"/>
            <a:ext cx="7556421" cy="283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Classification Report – Bank Marketing Dataset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5013484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This presentation covers building a Random Forest model to predict bank term deposit subscriptions.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6011347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4D4D51"/>
            </a:solidFill>
            <a:prstDash val="solid"/>
          </a:ln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7810" y="6018967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756440" y="5994440"/>
            <a:ext cx="3479840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by Meles Haileselassie</a:t>
            </a:r>
            <a:endParaRPr lang="en-US" sz="2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53352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Project Introduction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29124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017306" y="33691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Objective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3859530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Predict client subscription to term deposits using supervised learning.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200203" y="329124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937319" y="33691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Significance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937319" y="3859530"/>
            <a:ext cx="289941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Enhances bank marketing, reduces contact costs, improves campaign efficiency.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76476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017306" y="58426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Dataset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017306" y="6333053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From UCI, sourced from Portuguese bank marketing campaigns.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20178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Exploratory Data Analysis (EDA)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04711"/>
            <a:ext cx="405312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Dataset Overview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98585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11,162 records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42805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16 predictors + 1 target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8702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Mixed categorical and numerical features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43722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Target distribution slightly imbalanced (~53% no, 47% yes).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3404711"/>
            <a:ext cx="394596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Key Observations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599521" y="398585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Age range: 18–95, mean ~41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442805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Skewed balance; some negative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48702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Contact duration varies widely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99521" y="53124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No missing values detected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599521" y="5879425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Most clients contacted by cellular, majority married with secondary education.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56999"/>
            <a:ext cx="60184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Methodology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1805940"/>
            <a:ext cx="3664863" cy="3255645"/>
          </a:xfrm>
          <a:prstGeom prst="roundRect">
            <a:avLst>
              <a:gd name="adj" fmla="val 2926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2040374"/>
            <a:ext cx="3195995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Data Preprocessing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3239452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Label encoding for categoricals; standard scaling of numerical features.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28224" y="4464248"/>
            <a:ext cx="31959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No missing data imputation.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1805940"/>
            <a:ext cx="3664863" cy="3255645"/>
          </a:xfrm>
          <a:prstGeom prst="roundRect">
            <a:avLst>
              <a:gd name="adj" fmla="val 2926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919901" y="2040374"/>
            <a:ext cx="319599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Feature Selection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4919901" y="2885123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All original features retained except duration excluded for real-time deployment.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793790" y="5288399"/>
            <a:ext cx="7556421" cy="2184083"/>
          </a:xfrm>
          <a:prstGeom prst="roundRect">
            <a:avLst>
              <a:gd name="adj" fmla="val 4362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028224" y="5522833"/>
            <a:ext cx="313134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Model Choice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1028224" y="6013252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Random Forest classifier chosen for robust handling of mixed data and interpretability.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1028224" y="6875145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Default 100 trees, no complex tuning.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87974"/>
            <a:ext cx="665464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Model Training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93691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017306" y="30147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Data Split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3505200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80% training, 20% testing with stratified sampling to preserve class distribution.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200203" y="293691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937319" y="3014782"/>
            <a:ext cx="289941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Reproducibility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937319" y="3859530"/>
            <a:ext cx="28994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Random seed fixed at 42.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04753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017306" y="5125403"/>
            <a:ext cx="34324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Baseline Model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017306" y="5615821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Trained without hyperparameter tuning, providing performance benchmark.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80855"/>
            <a:ext cx="1029235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Evaluation and Results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356610"/>
            <a:ext cx="480738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Performance Metrics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93775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Accuracy: 85.31%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3799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Precision (yes): 83%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8221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Recall (yes): 87.%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2643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F1-score (yes): 85.5 %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3356610"/>
            <a:ext cx="29950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Top Features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599521" y="393775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Duration (excluded for deployment)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43799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Previous campaign outcome (poutcome)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48221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Account balance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99521" y="52643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4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Days since last contact (pdays)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599521" y="570654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5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Age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2484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Conclusion and Next Steps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382560"/>
            <a:ext cx="1134070" cy="166985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8022" y="26093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Summary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268022" y="3099792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Random Forest model achieved strong accuracy and balanced metrics.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052411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8022" y="42792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Challenges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268022" y="4769644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Feature leakage (duration), mild class imbalance present.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5413296"/>
            <a:ext cx="1134070" cy="219134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68022" y="5640110"/>
            <a:ext cx="488906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Future Improvements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268022" y="6130528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Hyperparameter tuning and alternative models</a:t>
            </a:r>
            <a:endParaRPr lang="en-US" sz="1750" dirty="0"/>
          </a:p>
        </p:txBody>
      </p:sp>
      <p:sp>
        <p:nvSpPr>
          <p:cNvPr id="13" name="Text 7"/>
          <p:cNvSpPr/>
          <p:nvPr/>
        </p:nvSpPr>
        <p:spPr>
          <a:xfrm>
            <a:off x="2268022" y="6572726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Address imbalance with resampling (SMOTE)</a:t>
            </a:r>
            <a:endParaRPr lang="en-US" sz="1750" dirty="0"/>
          </a:p>
        </p:txBody>
      </p:sp>
      <p:sp>
        <p:nvSpPr>
          <p:cNvPr id="14" name="Text 8"/>
          <p:cNvSpPr/>
          <p:nvPr/>
        </p:nvSpPr>
        <p:spPr>
          <a:xfrm>
            <a:off x="2268022" y="7014924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Exclude duration for deployment scenarios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397</Words>
  <Application>Microsoft Office PowerPoint</Application>
  <PresentationFormat>Custom</PresentationFormat>
  <Paragraphs>77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Montserrat</vt:lpstr>
      <vt:lpstr>Syne Bold</vt:lpstr>
      <vt:lpstr>Arial</vt:lpstr>
      <vt:lpstr>Syne</vt:lpstr>
      <vt:lpstr>Heebo Light</vt:lpstr>
      <vt:lpstr>Syne Extra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meles haileselassie</cp:lastModifiedBy>
  <cp:revision>5</cp:revision>
  <dcterms:created xsi:type="dcterms:W3CDTF">2025-05-02T10:48:04Z</dcterms:created>
  <dcterms:modified xsi:type="dcterms:W3CDTF">2025-05-02T11:28:00Z</dcterms:modified>
</cp:coreProperties>
</file>